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44" r:id="rId2"/>
    <p:sldId id="345"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Lst>
  <p:sldSz cx="10693400" cy="7561263"/>
  <p:notesSz cx="6858000" cy="9144000"/>
  <p:defaultText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1D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98" y="-96"/>
      </p:cViewPr>
      <p:guideLst>
        <p:guide orient="horz" pos="2367"/>
        <p:guide pos="3368"/>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BBDF01-6728-42F2-AFC0-85A0914EDBC1}" type="datetimeFigureOut">
              <a:rPr lang="zh-CN" altLang="en-US" smtClean="0"/>
              <a:pPr/>
              <a:t>2017/12/13</a:t>
            </a:fld>
            <a:endParaRPr lang="zh-CN" altLang="en-US"/>
          </a:p>
        </p:txBody>
      </p:sp>
      <p:sp>
        <p:nvSpPr>
          <p:cNvPr id="4" name="幻灯片图像占位符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2AD60-E6B4-414B-8607-F817A72FC03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2005" y="2348893"/>
            <a:ext cx="9089390" cy="162077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335" indent="0" algn="ctr">
              <a:buNone/>
              <a:defRPr>
                <a:solidFill>
                  <a:schemeClr val="tx1">
                    <a:tint val="75000"/>
                  </a:schemeClr>
                </a:solidFill>
              </a:defRPr>
            </a:lvl2pPr>
            <a:lvl3pPr marL="1043305" indent="0" algn="ctr">
              <a:buNone/>
              <a:defRPr>
                <a:solidFill>
                  <a:schemeClr val="tx1">
                    <a:tint val="75000"/>
                  </a:schemeClr>
                </a:solidFill>
              </a:defRPr>
            </a:lvl3pPr>
            <a:lvl4pPr marL="1564640" indent="0" algn="ctr">
              <a:buNone/>
              <a:defRPr>
                <a:solidFill>
                  <a:schemeClr val="tx1">
                    <a:tint val="75000"/>
                  </a:schemeClr>
                </a:solidFill>
              </a:defRPr>
            </a:lvl4pPr>
            <a:lvl5pPr marL="2085975" indent="0" algn="ctr">
              <a:buNone/>
              <a:defRPr>
                <a:solidFill>
                  <a:schemeClr val="tx1">
                    <a:tint val="75000"/>
                  </a:schemeClr>
                </a:solidFill>
              </a:defRPr>
            </a:lvl5pPr>
            <a:lvl6pPr marL="2607945" indent="0" algn="ctr">
              <a:buNone/>
              <a:defRPr>
                <a:solidFill>
                  <a:schemeClr val="tx1">
                    <a:tint val="75000"/>
                  </a:schemeClr>
                </a:solidFill>
              </a:defRPr>
            </a:lvl6pPr>
            <a:lvl7pPr marL="3129280" indent="0" algn="ctr">
              <a:buNone/>
              <a:defRPr>
                <a:solidFill>
                  <a:schemeClr val="tx1">
                    <a:tint val="75000"/>
                  </a:schemeClr>
                </a:solidFill>
              </a:defRPr>
            </a:lvl7pPr>
            <a:lvl8pPr marL="3650615" indent="0" algn="ctr">
              <a:buNone/>
              <a:defRPr>
                <a:solidFill>
                  <a:schemeClr val="tx1">
                    <a:tint val="75000"/>
                  </a:schemeClr>
                </a:solidFill>
              </a:defRPr>
            </a:lvl8pPr>
            <a:lvl9pPr marL="417195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9C9C2CE-AD22-450D-801F-5B1001866900}" type="datetime1">
              <a:rPr lang="zh-CN" altLang="en-US" smtClean="0"/>
              <a:pPr/>
              <a:t>2017/12/13</a:t>
            </a:fld>
            <a:endParaRPr lang="zh-CN" altLang="en-US"/>
          </a:p>
        </p:txBody>
      </p:sp>
      <p:sp>
        <p:nvSpPr>
          <p:cNvPr id="5" name="页脚占位符 4"/>
          <p:cNvSpPr>
            <a:spLocks noGrp="1"/>
          </p:cNvSpPr>
          <p:nvPr>
            <p:ph type="ftr" sz="quarter" idx="11"/>
          </p:nvPr>
        </p:nvSpPr>
        <p:spPr/>
        <p:txBody>
          <a:bodyPr/>
          <a:lstStyle/>
          <a:p>
            <a:r>
              <a:rPr lang="zh-CN" altLang="en-US" smtClean="0"/>
              <a:t>上海财经大学 统计与管理学院</a:t>
            </a:r>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F9B49A2-645C-4039-94A3-E730E04E5F7F}" type="datetime1">
              <a:rPr lang="zh-CN" altLang="en-US" smtClean="0"/>
              <a:pPr/>
              <a:t>2017/12/13</a:t>
            </a:fld>
            <a:endParaRPr lang="zh-CN" altLang="en-US"/>
          </a:p>
        </p:txBody>
      </p:sp>
      <p:sp>
        <p:nvSpPr>
          <p:cNvPr id="5" name="页脚占位符 4"/>
          <p:cNvSpPr>
            <a:spLocks noGrp="1"/>
          </p:cNvSpPr>
          <p:nvPr>
            <p:ph type="ftr" sz="quarter" idx="11"/>
          </p:nvPr>
        </p:nvSpPr>
        <p:spPr/>
        <p:txBody>
          <a:bodyPr/>
          <a:lstStyle/>
          <a:p>
            <a:r>
              <a:rPr lang="zh-CN" altLang="en-US" smtClean="0"/>
              <a:t>上海财经大学 统计与管理学院</a:t>
            </a:r>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52715" y="302802"/>
            <a:ext cx="2406015" cy="645157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4670" y="302802"/>
            <a:ext cx="7039822" cy="645157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7B92E8E-CAE1-4C33-9AEE-9EBA5AAF9769}" type="datetime1">
              <a:rPr lang="zh-CN" altLang="en-US" smtClean="0"/>
              <a:pPr/>
              <a:t>2017/12/13</a:t>
            </a:fld>
            <a:endParaRPr lang="zh-CN" altLang="en-US"/>
          </a:p>
        </p:txBody>
      </p:sp>
      <p:sp>
        <p:nvSpPr>
          <p:cNvPr id="5" name="页脚占位符 4"/>
          <p:cNvSpPr>
            <a:spLocks noGrp="1"/>
          </p:cNvSpPr>
          <p:nvPr>
            <p:ph type="ftr" sz="quarter" idx="11"/>
          </p:nvPr>
        </p:nvSpPr>
        <p:spPr/>
        <p:txBody>
          <a:bodyPr/>
          <a:lstStyle/>
          <a:p>
            <a:r>
              <a:rPr lang="zh-CN" altLang="en-US" smtClean="0"/>
              <a:t>上海财经大学 统计与管理学院</a:t>
            </a:r>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D55A122-2CB3-4920-BDBE-227A5FCB5AF6}" type="datetime1">
              <a:rPr lang="zh-CN" altLang="en-US" smtClean="0"/>
              <a:pPr/>
              <a:t>2017/12/13</a:t>
            </a:fld>
            <a:endParaRPr lang="zh-CN" altLang="en-US"/>
          </a:p>
        </p:txBody>
      </p:sp>
      <p:sp>
        <p:nvSpPr>
          <p:cNvPr id="5" name="页脚占位符 4"/>
          <p:cNvSpPr>
            <a:spLocks noGrp="1"/>
          </p:cNvSpPr>
          <p:nvPr>
            <p:ph type="ftr" sz="quarter" idx="11"/>
          </p:nvPr>
        </p:nvSpPr>
        <p:spPr/>
        <p:txBody>
          <a:bodyPr/>
          <a:lstStyle/>
          <a:p>
            <a:r>
              <a:rPr lang="zh-CN" altLang="en-US" smtClean="0"/>
              <a:t>上海财经大学 统计与管理学院</a:t>
            </a:r>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44705" y="4858812"/>
            <a:ext cx="9089390" cy="1501751"/>
          </a:xfrm>
        </p:spPr>
        <p:txBody>
          <a:bodyPr anchor="t"/>
          <a:lstStyle>
            <a:lvl1pPr algn="l">
              <a:defRPr sz="46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335" indent="0">
              <a:buNone/>
              <a:defRPr sz="2100">
                <a:solidFill>
                  <a:schemeClr val="tx1">
                    <a:tint val="75000"/>
                  </a:schemeClr>
                </a:solidFill>
              </a:defRPr>
            </a:lvl2pPr>
            <a:lvl3pPr marL="1043305" indent="0">
              <a:buNone/>
              <a:defRPr sz="1800">
                <a:solidFill>
                  <a:schemeClr val="tx1">
                    <a:tint val="75000"/>
                  </a:schemeClr>
                </a:solidFill>
              </a:defRPr>
            </a:lvl3pPr>
            <a:lvl4pPr marL="1564640" indent="0">
              <a:buNone/>
              <a:defRPr sz="1600">
                <a:solidFill>
                  <a:schemeClr val="tx1">
                    <a:tint val="75000"/>
                  </a:schemeClr>
                </a:solidFill>
              </a:defRPr>
            </a:lvl4pPr>
            <a:lvl5pPr marL="2085975" indent="0">
              <a:buNone/>
              <a:defRPr sz="1600">
                <a:solidFill>
                  <a:schemeClr val="tx1">
                    <a:tint val="75000"/>
                  </a:schemeClr>
                </a:solidFill>
              </a:defRPr>
            </a:lvl5pPr>
            <a:lvl6pPr marL="2607945" indent="0">
              <a:buNone/>
              <a:defRPr sz="1600">
                <a:solidFill>
                  <a:schemeClr val="tx1">
                    <a:tint val="75000"/>
                  </a:schemeClr>
                </a:solidFill>
              </a:defRPr>
            </a:lvl6pPr>
            <a:lvl7pPr marL="3129280" indent="0">
              <a:buNone/>
              <a:defRPr sz="1600">
                <a:solidFill>
                  <a:schemeClr val="tx1">
                    <a:tint val="75000"/>
                  </a:schemeClr>
                </a:solidFill>
              </a:defRPr>
            </a:lvl7pPr>
            <a:lvl8pPr marL="3650615" indent="0">
              <a:buNone/>
              <a:defRPr sz="1600">
                <a:solidFill>
                  <a:schemeClr val="tx1">
                    <a:tint val="75000"/>
                  </a:schemeClr>
                </a:solidFill>
              </a:defRPr>
            </a:lvl8pPr>
            <a:lvl9pPr marL="417195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0AB3603-FD26-4975-AE60-0665029571A0}" type="datetime1">
              <a:rPr lang="zh-CN" altLang="en-US" smtClean="0"/>
              <a:pPr/>
              <a:t>2017/12/13</a:t>
            </a:fld>
            <a:endParaRPr lang="zh-CN" altLang="en-US"/>
          </a:p>
        </p:txBody>
      </p:sp>
      <p:sp>
        <p:nvSpPr>
          <p:cNvPr id="5" name="页脚占位符 4"/>
          <p:cNvSpPr>
            <a:spLocks noGrp="1"/>
          </p:cNvSpPr>
          <p:nvPr>
            <p:ph type="ftr" sz="quarter" idx="11"/>
          </p:nvPr>
        </p:nvSpPr>
        <p:spPr/>
        <p:txBody>
          <a:bodyPr/>
          <a:lstStyle/>
          <a:p>
            <a:r>
              <a:rPr lang="zh-CN" altLang="en-US" smtClean="0"/>
              <a:t>上海财经大学 统计与管理学院</a:t>
            </a:r>
            <a:endParaRPr lang="zh-CN" altLang="en-US"/>
          </a:p>
        </p:txBody>
      </p:sp>
      <p:sp>
        <p:nvSpPr>
          <p:cNvPr id="6" name="灯片编号占位符 5"/>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09DACBF-3691-44AC-87CD-F4C9A97DDBA5}" type="datetime1">
              <a:rPr lang="zh-CN" altLang="en-US" smtClean="0"/>
              <a:pPr/>
              <a:t>2017/12/13</a:t>
            </a:fld>
            <a:endParaRPr lang="zh-CN" altLang="en-US"/>
          </a:p>
        </p:txBody>
      </p:sp>
      <p:sp>
        <p:nvSpPr>
          <p:cNvPr id="6" name="页脚占位符 5"/>
          <p:cNvSpPr>
            <a:spLocks noGrp="1"/>
          </p:cNvSpPr>
          <p:nvPr>
            <p:ph type="ftr" sz="quarter" idx="11"/>
          </p:nvPr>
        </p:nvSpPr>
        <p:spPr/>
        <p:txBody>
          <a:bodyPr/>
          <a:lstStyle/>
          <a:p>
            <a:r>
              <a:rPr lang="zh-CN" altLang="en-US" smtClean="0"/>
              <a:t>上海财经大学 统计与管理学院</a:t>
            </a:r>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4670" y="1692533"/>
            <a:ext cx="4724775" cy="705367"/>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32099" y="1692533"/>
            <a:ext cx="4726631" cy="705367"/>
          </a:xfrm>
        </p:spPr>
        <p:txBody>
          <a:bodyPr anchor="b"/>
          <a:lstStyle>
            <a:lvl1pPr marL="0" indent="0">
              <a:buNone/>
              <a:defRPr sz="2700" b="1"/>
            </a:lvl1pPr>
            <a:lvl2pPr marL="521335" indent="0">
              <a:buNone/>
              <a:defRPr sz="2300" b="1"/>
            </a:lvl2pPr>
            <a:lvl3pPr marL="1043305" indent="0">
              <a:buNone/>
              <a:defRPr sz="2100" b="1"/>
            </a:lvl3pPr>
            <a:lvl4pPr marL="1564640" indent="0">
              <a:buNone/>
              <a:defRPr sz="1800" b="1"/>
            </a:lvl4pPr>
            <a:lvl5pPr marL="2085975" indent="0">
              <a:buNone/>
              <a:defRPr sz="1800" b="1"/>
            </a:lvl5pPr>
            <a:lvl6pPr marL="2607945" indent="0">
              <a:buNone/>
              <a:defRPr sz="1800" b="1"/>
            </a:lvl6pPr>
            <a:lvl7pPr marL="3129280" indent="0">
              <a:buNone/>
              <a:defRPr sz="1800" b="1"/>
            </a:lvl7pPr>
            <a:lvl8pPr marL="3650615" indent="0">
              <a:buNone/>
              <a:defRPr sz="1800" b="1"/>
            </a:lvl8pPr>
            <a:lvl9pPr marL="4171950"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1C34036-32B3-4246-96C2-24E8DD1B19D6}" type="datetime1">
              <a:rPr lang="zh-CN" altLang="en-US" smtClean="0"/>
              <a:pPr/>
              <a:t>2017/12/13</a:t>
            </a:fld>
            <a:endParaRPr lang="zh-CN" altLang="en-US"/>
          </a:p>
        </p:txBody>
      </p:sp>
      <p:sp>
        <p:nvSpPr>
          <p:cNvPr id="8" name="页脚占位符 7"/>
          <p:cNvSpPr>
            <a:spLocks noGrp="1"/>
          </p:cNvSpPr>
          <p:nvPr>
            <p:ph type="ftr" sz="quarter" idx="11"/>
          </p:nvPr>
        </p:nvSpPr>
        <p:spPr/>
        <p:txBody>
          <a:bodyPr/>
          <a:lstStyle/>
          <a:p>
            <a:r>
              <a:rPr lang="zh-CN" altLang="en-US" smtClean="0"/>
              <a:t>上海财经大学 统计与管理学院</a:t>
            </a:r>
            <a:endParaRPr lang="zh-CN" altLang="en-US"/>
          </a:p>
        </p:txBody>
      </p:sp>
      <p:sp>
        <p:nvSpPr>
          <p:cNvPr id="9" name="灯片编号占位符 8"/>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53F96CD-6219-4409-9A2A-6EDB875E0AF7}" type="datetime1">
              <a:rPr lang="zh-CN" altLang="en-US" smtClean="0"/>
              <a:pPr/>
              <a:t>2017/12/13</a:t>
            </a:fld>
            <a:endParaRPr lang="zh-CN" altLang="en-US"/>
          </a:p>
        </p:txBody>
      </p:sp>
      <p:sp>
        <p:nvSpPr>
          <p:cNvPr id="4" name="页脚占位符 3"/>
          <p:cNvSpPr>
            <a:spLocks noGrp="1"/>
          </p:cNvSpPr>
          <p:nvPr>
            <p:ph type="ftr" sz="quarter" idx="11"/>
          </p:nvPr>
        </p:nvSpPr>
        <p:spPr/>
        <p:txBody>
          <a:bodyPr/>
          <a:lstStyle/>
          <a:p>
            <a:r>
              <a:rPr lang="zh-CN" altLang="en-US" smtClean="0"/>
              <a:t>上海财经大学 统计与管理学院</a:t>
            </a:r>
            <a:endParaRPr lang="zh-CN" altLang="en-US"/>
          </a:p>
        </p:txBody>
      </p:sp>
      <p:sp>
        <p:nvSpPr>
          <p:cNvPr id="5" name="灯片编号占位符 4"/>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1F9D15A-A9C6-45B7-BE05-F3CDD602A550}" type="datetime1">
              <a:rPr lang="zh-CN" altLang="en-US" smtClean="0"/>
              <a:pPr/>
              <a:t>2017/12/13</a:t>
            </a:fld>
            <a:endParaRPr lang="zh-CN" altLang="en-US"/>
          </a:p>
        </p:txBody>
      </p:sp>
      <p:sp>
        <p:nvSpPr>
          <p:cNvPr id="3" name="页脚占位符 2"/>
          <p:cNvSpPr>
            <a:spLocks noGrp="1"/>
          </p:cNvSpPr>
          <p:nvPr>
            <p:ph type="ftr" sz="quarter" idx="11"/>
          </p:nvPr>
        </p:nvSpPr>
        <p:spPr/>
        <p:txBody>
          <a:bodyPr/>
          <a:lstStyle/>
          <a:p>
            <a:r>
              <a:rPr lang="zh-CN" altLang="en-US" smtClean="0"/>
              <a:t>上海财经大学 统计与管理学院</a:t>
            </a:r>
            <a:endParaRPr lang="zh-CN" altLang="en-US"/>
          </a:p>
        </p:txBody>
      </p:sp>
      <p:sp>
        <p:nvSpPr>
          <p:cNvPr id="4" name="灯片编号占位符 3"/>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4671" y="301050"/>
            <a:ext cx="3518055" cy="1281214"/>
          </a:xfrm>
        </p:spPr>
        <p:txBody>
          <a:bodyPr anchor="b"/>
          <a:lstStyle>
            <a:lvl1pPr algn="l">
              <a:defRPr sz="23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34671" y="1582265"/>
            <a:ext cx="3518055" cy="5172114"/>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7FCEA2A-4235-46CA-AE12-F2D767D259EF}" type="datetime1">
              <a:rPr lang="zh-CN" altLang="en-US" smtClean="0"/>
              <a:pPr/>
              <a:t>2017/12/13</a:t>
            </a:fld>
            <a:endParaRPr lang="zh-CN" altLang="en-US"/>
          </a:p>
        </p:txBody>
      </p:sp>
      <p:sp>
        <p:nvSpPr>
          <p:cNvPr id="6" name="页脚占位符 5"/>
          <p:cNvSpPr>
            <a:spLocks noGrp="1"/>
          </p:cNvSpPr>
          <p:nvPr>
            <p:ph type="ftr" sz="quarter" idx="11"/>
          </p:nvPr>
        </p:nvSpPr>
        <p:spPr/>
        <p:txBody>
          <a:bodyPr/>
          <a:lstStyle/>
          <a:p>
            <a:r>
              <a:rPr lang="zh-CN" altLang="en-US" smtClean="0"/>
              <a:t>上海财经大学 统计与管理学院</a:t>
            </a:r>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95981" y="5292884"/>
            <a:ext cx="6416040" cy="624855"/>
          </a:xfrm>
        </p:spPr>
        <p:txBody>
          <a:bodyPr anchor="b"/>
          <a:lstStyle>
            <a:lvl1pPr algn="l">
              <a:defRPr sz="23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095981" y="675613"/>
            <a:ext cx="6416040" cy="4536758"/>
          </a:xfrm>
        </p:spPr>
        <p:txBody>
          <a:bodyPr/>
          <a:lstStyle>
            <a:lvl1pPr marL="0" indent="0">
              <a:buNone/>
              <a:defRPr sz="3700"/>
            </a:lvl1pPr>
            <a:lvl2pPr marL="521335" indent="0">
              <a:buNone/>
              <a:defRPr sz="3200"/>
            </a:lvl2pPr>
            <a:lvl3pPr marL="1043305" indent="0">
              <a:buNone/>
              <a:defRPr sz="2700"/>
            </a:lvl3pPr>
            <a:lvl4pPr marL="1564640" indent="0">
              <a:buNone/>
              <a:defRPr sz="2300"/>
            </a:lvl4pPr>
            <a:lvl5pPr marL="2085975" indent="0">
              <a:buNone/>
              <a:defRPr sz="2300"/>
            </a:lvl5pPr>
            <a:lvl6pPr marL="2607945" indent="0">
              <a:buNone/>
              <a:defRPr sz="2300"/>
            </a:lvl6pPr>
            <a:lvl7pPr marL="3129280" indent="0">
              <a:buNone/>
              <a:defRPr sz="2300"/>
            </a:lvl7pPr>
            <a:lvl8pPr marL="3650615" indent="0">
              <a:buNone/>
              <a:defRPr sz="2300"/>
            </a:lvl8pPr>
            <a:lvl9pPr marL="4171950" indent="0">
              <a:buNone/>
              <a:defRPr sz="2300"/>
            </a:lvl9pPr>
          </a:lstStyle>
          <a:p>
            <a:endParaRPr lang="zh-CN" altLang="en-US"/>
          </a:p>
        </p:txBody>
      </p:sp>
      <p:sp>
        <p:nvSpPr>
          <p:cNvPr id="4" name="文本占位符 3"/>
          <p:cNvSpPr>
            <a:spLocks noGrp="1"/>
          </p:cNvSpPr>
          <p:nvPr>
            <p:ph type="body" sz="half" idx="2"/>
          </p:nvPr>
        </p:nvSpPr>
        <p:spPr>
          <a:xfrm>
            <a:off x="2095981" y="5917739"/>
            <a:ext cx="6416040" cy="887398"/>
          </a:xfrm>
        </p:spPr>
        <p:txBody>
          <a:bodyPr/>
          <a:lstStyle>
            <a:lvl1pPr marL="0" indent="0">
              <a:buNone/>
              <a:defRPr sz="1600"/>
            </a:lvl1pPr>
            <a:lvl2pPr marL="521335" indent="0">
              <a:buNone/>
              <a:defRPr sz="1400"/>
            </a:lvl2pPr>
            <a:lvl3pPr marL="1043305" indent="0">
              <a:buNone/>
              <a:defRPr sz="1100"/>
            </a:lvl3pPr>
            <a:lvl4pPr marL="1564640" indent="0">
              <a:buNone/>
              <a:defRPr sz="1000"/>
            </a:lvl4pPr>
            <a:lvl5pPr marL="2085975" indent="0">
              <a:buNone/>
              <a:defRPr sz="1000"/>
            </a:lvl5pPr>
            <a:lvl6pPr marL="2607945" indent="0">
              <a:buNone/>
              <a:defRPr sz="1000"/>
            </a:lvl6pPr>
            <a:lvl7pPr marL="3129280" indent="0">
              <a:buNone/>
              <a:defRPr sz="1000"/>
            </a:lvl7pPr>
            <a:lvl8pPr marL="3650615" indent="0">
              <a:buNone/>
              <a:defRPr sz="1000"/>
            </a:lvl8pPr>
            <a:lvl9pPr marL="417195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2FD32B-B3FB-4596-8F86-03422734C50A}" type="datetime1">
              <a:rPr lang="zh-CN" altLang="en-US" smtClean="0"/>
              <a:pPr/>
              <a:t>2017/12/13</a:t>
            </a:fld>
            <a:endParaRPr lang="zh-CN" altLang="en-US"/>
          </a:p>
        </p:txBody>
      </p:sp>
      <p:sp>
        <p:nvSpPr>
          <p:cNvPr id="6" name="页脚占位符 5"/>
          <p:cNvSpPr>
            <a:spLocks noGrp="1"/>
          </p:cNvSpPr>
          <p:nvPr>
            <p:ph type="ftr" sz="quarter" idx="11"/>
          </p:nvPr>
        </p:nvSpPr>
        <p:spPr/>
        <p:txBody>
          <a:bodyPr/>
          <a:lstStyle/>
          <a:p>
            <a:r>
              <a:rPr lang="zh-CN" altLang="en-US" smtClean="0"/>
              <a:t>上海财经大学 统计与管理学院</a:t>
            </a:r>
            <a:endParaRPr lang="zh-CN" altLang="en-US"/>
          </a:p>
        </p:txBody>
      </p:sp>
      <p:sp>
        <p:nvSpPr>
          <p:cNvPr id="7" name="灯片编号占位符 6"/>
          <p:cNvSpPr>
            <a:spLocks noGrp="1"/>
          </p:cNvSpPr>
          <p:nvPr>
            <p:ph type="sldNum" sz="quarter" idx="12"/>
          </p:nvPr>
        </p:nvSpPr>
        <p:spPr/>
        <p:txBody>
          <a:bodyPr/>
          <a:lstStyle/>
          <a:p>
            <a:fld id="{4A79B515-4A24-4868-9827-5976A68D0ED5}"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B2CA3D86-DABF-4D46-9A68-7279623D2B61}" type="datetime1">
              <a:rPr lang="zh-CN" altLang="en-US" smtClean="0"/>
              <a:pPr/>
              <a:t>2017/12/13</a:t>
            </a:fld>
            <a:endParaRPr lang="zh-CN" altLang="en-US"/>
          </a:p>
        </p:txBody>
      </p:sp>
      <p:sp>
        <p:nvSpPr>
          <p:cNvPr id="5" name="页脚占位符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r>
              <a:rPr lang="zh-CN" altLang="en-US" smtClean="0"/>
              <a:t>上海财经大学 统计与管理学院</a:t>
            </a:r>
            <a:endParaRPr lang="zh-CN" altLang="en-US"/>
          </a:p>
        </p:txBody>
      </p:sp>
      <p:sp>
        <p:nvSpPr>
          <p:cNvPr id="6" name="灯片编号占位符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4A79B515-4A24-4868-9827-5976A68D0ED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1042670" rtl="0" eaLnBrk="1" latinLnBrk="0" hangingPunct="1">
        <a:spcBef>
          <a:spcPct val="0"/>
        </a:spcBef>
        <a:buNone/>
        <a:defRPr sz="5000" kern="1200">
          <a:solidFill>
            <a:schemeClr val="tx1"/>
          </a:solidFill>
          <a:latin typeface="+mj-lt"/>
          <a:ea typeface="+mj-ea"/>
          <a:cs typeface="+mj-cs"/>
        </a:defRPr>
      </a:lvl1pPr>
    </p:titleStyle>
    <p:bodyStyle>
      <a:lvl1pPr marL="391160" indent="-391160" algn="l" defTabSz="10426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725" indent="-325755" algn="l" defTabSz="10426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655" indent="-260985" algn="l" defTabSz="10426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62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96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29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63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600"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35" indent="-260985" algn="l" defTabSz="1042670"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42670" rtl="0" eaLnBrk="1" latinLnBrk="0" hangingPunct="1">
        <a:defRPr sz="2100" kern="1200">
          <a:solidFill>
            <a:schemeClr val="tx1"/>
          </a:solidFill>
          <a:latin typeface="+mn-lt"/>
          <a:ea typeface="+mn-ea"/>
          <a:cs typeface="+mn-cs"/>
        </a:defRPr>
      </a:lvl1pPr>
      <a:lvl2pPr marL="521335" algn="l" defTabSz="1042670" rtl="0" eaLnBrk="1" latinLnBrk="0" hangingPunct="1">
        <a:defRPr sz="2100" kern="1200">
          <a:solidFill>
            <a:schemeClr val="tx1"/>
          </a:solidFill>
          <a:latin typeface="+mn-lt"/>
          <a:ea typeface="+mn-ea"/>
          <a:cs typeface="+mn-cs"/>
        </a:defRPr>
      </a:lvl2pPr>
      <a:lvl3pPr marL="1043305" algn="l" defTabSz="1042670" rtl="0" eaLnBrk="1" latinLnBrk="0" hangingPunct="1">
        <a:defRPr sz="2100" kern="1200">
          <a:solidFill>
            <a:schemeClr val="tx1"/>
          </a:solidFill>
          <a:latin typeface="+mn-lt"/>
          <a:ea typeface="+mn-ea"/>
          <a:cs typeface="+mn-cs"/>
        </a:defRPr>
      </a:lvl3pPr>
      <a:lvl4pPr marL="1564640" algn="l" defTabSz="1042670" rtl="0" eaLnBrk="1" latinLnBrk="0" hangingPunct="1">
        <a:defRPr sz="2100" kern="1200">
          <a:solidFill>
            <a:schemeClr val="tx1"/>
          </a:solidFill>
          <a:latin typeface="+mn-lt"/>
          <a:ea typeface="+mn-ea"/>
          <a:cs typeface="+mn-cs"/>
        </a:defRPr>
      </a:lvl4pPr>
      <a:lvl5pPr marL="2085975" algn="l" defTabSz="1042670" rtl="0" eaLnBrk="1" latinLnBrk="0" hangingPunct="1">
        <a:defRPr sz="2100" kern="1200">
          <a:solidFill>
            <a:schemeClr val="tx1"/>
          </a:solidFill>
          <a:latin typeface="+mn-lt"/>
          <a:ea typeface="+mn-ea"/>
          <a:cs typeface="+mn-cs"/>
        </a:defRPr>
      </a:lvl5pPr>
      <a:lvl6pPr marL="2607945" algn="l" defTabSz="1042670" rtl="0" eaLnBrk="1" latinLnBrk="0" hangingPunct="1">
        <a:defRPr sz="2100" kern="1200">
          <a:solidFill>
            <a:schemeClr val="tx1"/>
          </a:solidFill>
          <a:latin typeface="+mn-lt"/>
          <a:ea typeface="+mn-ea"/>
          <a:cs typeface="+mn-cs"/>
        </a:defRPr>
      </a:lvl6pPr>
      <a:lvl7pPr marL="3129280" algn="l" defTabSz="1042670" rtl="0" eaLnBrk="1" latinLnBrk="0" hangingPunct="1">
        <a:defRPr sz="2100" kern="1200">
          <a:solidFill>
            <a:schemeClr val="tx1"/>
          </a:solidFill>
          <a:latin typeface="+mn-lt"/>
          <a:ea typeface="+mn-ea"/>
          <a:cs typeface="+mn-cs"/>
        </a:defRPr>
      </a:lvl7pPr>
      <a:lvl8pPr marL="3650615" algn="l" defTabSz="1042670" rtl="0" eaLnBrk="1" latinLnBrk="0" hangingPunct="1">
        <a:defRPr sz="2100" kern="1200">
          <a:solidFill>
            <a:schemeClr val="tx1"/>
          </a:solidFill>
          <a:latin typeface="+mn-lt"/>
          <a:ea typeface="+mn-ea"/>
          <a:cs typeface="+mn-cs"/>
        </a:defRPr>
      </a:lvl8pPr>
      <a:lvl9pPr marL="4171950" algn="l" defTabSz="10426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3.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8.bin"/><Relationship Id="rId5" Type="http://schemas.openxmlformats.org/officeDocument/2006/relationships/oleObject" Target="../embeddings/oleObject3.bin"/><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Users\Administrator\Desktop\财大ppt模板\B10PPT模板（二）-07.jpg"/>
          <p:cNvPicPr>
            <a:picLocks noChangeAspect="1"/>
          </p:cNvPicPr>
          <p:nvPr/>
        </p:nvPicPr>
        <p:blipFill>
          <a:blip r:embed="rId2" cstate="print"/>
          <a:stretch>
            <a:fillRect/>
          </a:stretch>
        </p:blipFill>
        <p:spPr>
          <a:xfrm>
            <a:off x="2037" y="4763"/>
            <a:ext cx="10690914" cy="7555865"/>
          </a:xfrm>
          <a:prstGeom prst="rect">
            <a:avLst/>
          </a:prstGeom>
          <a:noFill/>
          <a:ln w="9525">
            <a:noFill/>
          </a:ln>
        </p:spPr>
      </p:pic>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2" name="标题 1"/>
          <p:cNvSpPr>
            <a:spLocks noGrp="1"/>
          </p:cNvSpPr>
          <p:nvPr>
            <p:ph type="ctrTitle"/>
          </p:nvPr>
        </p:nvSpPr>
        <p:spPr/>
        <p:txBody>
          <a:bodyPr/>
          <a:lstStyle/>
          <a:p>
            <a:endParaRPr lang="zh-CN" altLang="en-US"/>
          </a:p>
        </p:txBody>
      </p:sp>
      <p:sp>
        <p:nvSpPr>
          <p:cNvPr id="3" name="标题 1"/>
          <p:cNvSpPr>
            <a:spLocks noGrp="1"/>
          </p:cNvSpPr>
          <p:nvPr/>
        </p:nvSpPr>
        <p:spPr>
          <a:xfrm>
            <a:off x="846106" y="2566185"/>
            <a:ext cx="9089390" cy="1620771"/>
          </a:xfrm>
          <a:prstGeom prst="rect">
            <a:avLst/>
          </a:prstGeom>
        </p:spPr>
        <p:txBody>
          <a:bodyPr vert="horz" lIns="104306" tIns="52153" rIns="104306" bIns="52153" rtlCol="0" anchor="ctr">
            <a:normAutofit/>
          </a:bodyPr>
          <a:lstStyle>
            <a:lvl1pPr algn="ctr" defTabSz="1042670" rtl="0" eaLnBrk="1" latinLnBrk="0" hangingPunct="1">
              <a:spcBef>
                <a:spcPct val="0"/>
              </a:spcBef>
              <a:buNone/>
              <a:defRPr sz="5000" kern="1200">
                <a:solidFill>
                  <a:schemeClr val="tx1"/>
                </a:solidFill>
                <a:latin typeface="+mj-lt"/>
                <a:ea typeface="+mj-ea"/>
                <a:cs typeface="+mj-cs"/>
              </a:defRPr>
            </a:lvl1pPr>
          </a:lstStyle>
          <a:p>
            <a:r>
              <a:rPr lang="zh-CN" altLang="en-US" sz="6000" b="1" dirty="0">
                <a:solidFill>
                  <a:schemeClr val="accent2"/>
                </a:solidFill>
                <a:latin typeface="楷体_GB2312" panose="02010609030101010101" pitchFamily="49" charset="-122"/>
                <a:ea typeface="楷体_GB2312" panose="02010609030101010101" pitchFamily="49" charset="-122"/>
              </a:rPr>
              <a:t>第十一章 非线性</a:t>
            </a:r>
            <a:r>
              <a:rPr lang="zh-CN" altLang="en-US" sz="6000" b="1" dirty="0">
                <a:solidFill>
                  <a:schemeClr val="accent2"/>
                </a:solidFill>
                <a:latin typeface="楷体_GB2312" panose="02010609030101010101" pitchFamily="49" charset="-122"/>
                <a:ea typeface="楷体_GB2312" panose="02010609030101010101" pitchFamily="49" charset="-122"/>
                <a:sym typeface="+mn-ea"/>
              </a:rPr>
              <a:t>回归模型</a:t>
            </a:r>
            <a:endParaRPr lang="zh-CN" altLang="en-US" sz="6000" b="1" dirty="0">
              <a:solidFill>
                <a:srgbClr val="7C1D2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57351" name="Picture 3"/>
          <p:cNvPicPr>
            <a:picLocks noChangeAspect="1"/>
          </p:cNvPicPr>
          <p:nvPr/>
        </p:nvPicPr>
        <p:blipFill>
          <a:blip r:embed="rId3" cstate="print"/>
          <a:stretch>
            <a:fillRect/>
          </a:stretch>
        </p:blipFill>
        <p:spPr>
          <a:xfrm>
            <a:off x="579438" y="2197100"/>
            <a:ext cx="9810750" cy="43148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3"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sp>
        <p:nvSpPr>
          <p:cNvPr id="3" name="内容占位符 2"/>
          <p:cNvSpPr>
            <a:spLocks noGrp="1"/>
          </p:cNvSpPr>
          <p:nvPr>
            <p:ph idx="1"/>
          </p:nvPr>
        </p:nvSpPr>
        <p:spPr>
          <a:xfrm>
            <a:off x="989013" y="2065338"/>
            <a:ext cx="8715375" cy="4716463"/>
          </a:xfrm>
        </p:spPr>
        <p:txBody>
          <a:bodyPr vert="horz" wrap="square" lIns="104306" tIns="52153" rIns="104306" bIns="52153" numCol="1" anchor="t" anchorCtr="0" compatLnSpc="1">
            <a:normAutofit fontScale="92500"/>
          </a:bodyPr>
          <a:lstStyle/>
          <a:p>
            <a:pPr marL="390525" marR="0" lvl="0" indent="-390525" algn="l" defTabSz="104267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）不再假定</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具有正态分布，而假定其分布是一类更广的单参数指数族分布。</a:t>
            </a:r>
          </a:p>
          <a:p>
            <a:pPr marL="390525" marR="0" lvl="0" indent="-390525" algn="l" defTabSz="104267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）原来要求</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，现在只要求它的一个函数为</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的线性函数，即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p>
          <a:p>
            <a:pPr marL="390525" marR="0" lvl="0" indent="-390525" algn="l" defTabSz="1042670" rtl="0" eaLnBrk="0" fontAlgn="base" latinLnBrk="0" hangingPunct="0">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通常，广义线性模型可表示为</a:t>
            </a:r>
          </a:p>
          <a:p>
            <a:pPr marL="390525" marR="0" lvl="0" indent="-390525" algn="l" defTabSz="1042670" rtl="0" eaLnBrk="0" fontAlgn="base" latinLnBrk="1" hangingPunct="0">
              <a:lnSpc>
                <a:spcPct val="150000"/>
              </a:lnSpc>
              <a:spcBef>
                <a:spcPct val="20000"/>
              </a:spcBef>
              <a:spcAft>
                <a:spcPct val="0"/>
              </a:spcAft>
              <a:buClrTx/>
              <a:buSzTx/>
              <a:buFont typeface="Arial" panose="020B0604020202020204" pitchFamily="34" charset="0"/>
              <a:buChar char="•"/>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90525" marR="0" lvl="0" indent="-390525" algn="l" defTabSz="1042670" rtl="0" eaLnBrk="0" fontAlgn="base" latinLnBrk="1" hangingPunct="0">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其中，</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是一个严增可微的函数，称为联系函数（</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Link</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函数）；</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称为方差函数；</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相互独立。</a:t>
            </a:r>
          </a:p>
          <a:p>
            <a:pPr marL="390525" marR="0" lvl="0" indent="-390525" algn="l" defTabSz="1042670" rtl="0" eaLnBrk="0" fontAlgn="base" latinLnBrk="0" hangingPunct="0">
              <a:lnSpc>
                <a:spcPct val="200000"/>
              </a:lnSpc>
              <a:spcBef>
                <a:spcPct val="20000"/>
              </a:spcBef>
              <a:spcAft>
                <a:spcPct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8374" name="Object 1"/>
          <p:cNvGraphicFramePr>
            <a:graphicFrameLocks/>
          </p:cNvGraphicFramePr>
          <p:nvPr/>
        </p:nvGraphicFramePr>
        <p:xfrm>
          <a:off x="3259138" y="2124075"/>
          <a:ext cx="1919287" cy="485775"/>
        </p:xfrm>
        <a:graphic>
          <a:graphicData uri="http://schemas.openxmlformats.org/presentationml/2006/ole">
            <p:oleObj spid="_x0000_s26626" r:id="rId4" imgW="787058" imgH="203112" progId="Equation.DSMT4">
              <p:embed/>
            </p:oleObj>
          </a:graphicData>
        </a:graphic>
      </p:graphicFrame>
      <p:graphicFrame>
        <p:nvGraphicFramePr>
          <p:cNvPr id="58376" name="Object 3"/>
          <p:cNvGraphicFramePr>
            <a:graphicFrameLocks/>
          </p:cNvGraphicFramePr>
          <p:nvPr/>
        </p:nvGraphicFramePr>
        <p:xfrm>
          <a:off x="3402013" y="3205163"/>
          <a:ext cx="1071562" cy="420687"/>
        </p:xfrm>
        <a:graphic>
          <a:graphicData uri="http://schemas.openxmlformats.org/presentationml/2006/ole">
            <p:oleObj spid="_x0000_s26627" r:id="rId5" imgW="583947" imgH="228501" progId="Equation.DSMT4">
              <p:embed/>
            </p:oleObj>
          </a:graphicData>
        </a:graphic>
      </p:graphicFrame>
      <p:graphicFrame>
        <p:nvGraphicFramePr>
          <p:cNvPr id="58380" name="Object 7"/>
          <p:cNvGraphicFramePr>
            <a:graphicFrameLocks/>
          </p:cNvGraphicFramePr>
          <p:nvPr/>
        </p:nvGraphicFramePr>
        <p:xfrm>
          <a:off x="3132138" y="3779838"/>
          <a:ext cx="1500187" cy="423862"/>
        </p:xfrm>
        <a:graphic>
          <a:graphicData uri="http://schemas.openxmlformats.org/presentationml/2006/ole">
            <p:oleObj spid="_x0000_s26628" r:id="rId6" imgW="812447" imgH="228501" progId="Equation.DSMT4">
              <p:embed/>
            </p:oleObj>
          </a:graphicData>
        </a:graphic>
      </p:graphicFrame>
      <p:graphicFrame>
        <p:nvGraphicFramePr>
          <p:cNvPr id="58382" name="Object 9"/>
          <p:cNvGraphicFramePr>
            <a:graphicFrameLocks/>
          </p:cNvGraphicFramePr>
          <p:nvPr/>
        </p:nvGraphicFramePr>
        <p:xfrm>
          <a:off x="1846263" y="4710113"/>
          <a:ext cx="3497262" cy="862012"/>
        </p:xfrm>
        <a:graphic>
          <a:graphicData uri="http://schemas.openxmlformats.org/presentationml/2006/ole">
            <p:oleObj spid="_x0000_s26629" r:id="rId7" imgW="2044700" imgH="508000" progId="Equation.DSMT4">
              <p:embed/>
            </p:oleObj>
          </a:graphicData>
        </a:graphic>
      </p:graphicFrame>
      <p:graphicFrame>
        <p:nvGraphicFramePr>
          <p:cNvPr id="58384" name="Object 11"/>
          <p:cNvGraphicFramePr>
            <a:graphicFrameLocks/>
          </p:cNvGraphicFramePr>
          <p:nvPr/>
        </p:nvGraphicFramePr>
        <p:xfrm>
          <a:off x="5775325" y="4995863"/>
          <a:ext cx="1571625" cy="395287"/>
        </p:xfrm>
        <a:graphic>
          <a:graphicData uri="http://schemas.openxmlformats.org/presentationml/2006/ole">
            <p:oleObj spid="_x0000_s26630" r:id="rId8" imgW="748975" imgH="203112" progId="Equation.DSMT4">
              <p:embed/>
            </p:oleObj>
          </a:graphicData>
        </a:graphic>
      </p:graphicFrame>
      <p:pic>
        <p:nvPicPr>
          <p:cNvPr id="58385" name="Picture 13"/>
          <p:cNvPicPr>
            <a:picLocks noChangeAspect="1"/>
          </p:cNvPicPr>
          <p:nvPr/>
        </p:nvPicPr>
        <p:blipFill>
          <a:blip r:embed="rId9" cstate="print"/>
          <a:stretch>
            <a:fillRect/>
          </a:stretch>
        </p:blipFill>
        <p:spPr>
          <a:xfrm>
            <a:off x="2203450" y="5567363"/>
            <a:ext cx="2667000" cy="352425"/>
          </a:xfrm>
          <a:prstGeom prst="rect">
            <a:avLst/>
          </a:prstGeom>
          <a:noFill/>
          <a:ln w="9525">
            <a:noFill/>
          </a:ln>
        </p:spPr>
      </p:pic>
      <p:graphicFrame>
        <p:nvGraphicFramePr>
          <p:cNvPr id="58387" name="Object 14"/>
          <p:cNvGraphicFramePr>
            <a:graphicFrameLocks/>
          </p:cNvGraphicFramePr>
          <p:nvPr/>
        </p:nvGraphicFramePr>
        <p:xfrm>
          <a:off x="3275013" y="6013450"/>
          <a:ext cx="523875" cy="342900"/>
        </p:xfrm>
        <a:graphic>
          <a:graphicData uri="http://schemas.openxmlformats.org/presentationml/2006/ole">
            <p:oleObj spid="_x0000_s26631" r:id="rId10" imgW="304536" imgH="203024" progId="Equation.DSMT4">
              <p:embed/>
            </p:oleObj>
          </a:graphicData>
        </a:graphic>
      </p:graphicFrame>
      <p:graphicFrame>
        <p:nvGraphicFramePr>
          <p:cNvPr id="58389" name="Object 16"/>
          <p:cNvGraphicFramePr>
            <a:graphicFrameLocks/>
          </p:cNvGraphicFramePr>
          <p:nvPr/>
        </p:nvGraphicFramePr>
        <p:xfrm>
          <a:off x="5634038" y="6013450"/>
          <a:ext cx="1355725" cy="342900"/>
        </p:xfrm>
        <a:graphic>
          <a:graphicData uri="http://schemas.openxmlformats.org/presentationml/2006/ole">
            <p:oleObj spid="_x0000_s26632" r:id="rId11" imgW="787058" imgH="203112" progId="Equation.DSMT4">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59399" name="Picture 4"/>
          <p:cNvPicPr>
            <a:picLocks noChangeAspect="1"/>
          </p:cNvPicPr>
          <p:nvPr/>
        </p:nvPicPr>
        <p:blipFill>
          <a:blip r:embed="rId3" cstate="print"/>
          <a:stretch>
            <a:fillRect/>
          </a:stretch>
        </p:blipFill>
        <p:spPr>
          <a:xfrm>
            <a:off x="520700" y="2124075"/>
            <a:ext cx="9742488" cy="3529013"/>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0423" name="Picture 2"/>
          <p:cNvPicPr>
            <a:picLocks noChangeAspect="1"/>
          </p:cNvPicPr>
          <p:nvPr/>
        </p:nvPicPr>
        <p:blipFill>
          <a:blip r:embed="rId3" cstate="print"/>
          <a:stretch>
            <a:fillRect/>
          </a:stretch>
        </p:blipFill>
        <p:spPr>
          <a:xfrm>
            <a:off x="882650" y="1824038"/>
            <a:ext cx="9432925" cy="514350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1447" name="Picture 2"/>
          <p:cNvPicPr>
            <a:picLocks noChangeAspect="1"/>
          </p:cNvPicPr>
          <p:nvPr/>
        </p:nvPicPr>
        <p:blipFill>
          <a:blip r:embed="rId3" cstate="print"/>
          <a:stretch>
            <a:fillRect/>
          </a:stretch>
        </p:blipFill>
        <p:spPr>
          <a:xfrm>
            <a:off x="569913" y="2052638"/>
            <a:ext cx="9491662" cy="28797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2471" name="Picture 2"/>
          <p:cNvPicPr>
            <a:picLocks noChangeAspect="1"/>
          </p:cNvPicPr>
          <p:nvPr/>
        </p:nvPicPr>
        <p:blipFill>
          <a:blip r:embed="rId3" cstate="print"/>
          <a:stretch>
            <a:fillRect/>
          </a:stretch>
        </p:blipFill>
        <p:spPr>
          <a:xfrm>
            <a:off x="666750" y="2124075"/>
            <a:ext cx="9663113" cy="44291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3495" name="Picture 2"/>
          <p:cNvPicPr>
            <a:picLocks noChangeAspect="1"/>
          </p:cNvPicPr>
          <p:nvPr/>
        </p:nvPicPr>
        <p:blipFill>
          <a:blip r:embed="rId3" cstate="print"/>
          <a:stretch>
            <a:fillRect/>
          </a:stretch>
        </p:blipFill>
        <p:spPr>
          <a:xfrm>
            <a:off x="1674813" y="1695450"/>
            <a:ext cx="6911975" cy="5708650"/>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4519" name="Picture 2"/>
          <p:cNvPicPr>
            <a:picLocks noChangeAspect="1"/>
          </p:cNvPicPr>
          <p:nvPr/>
        </p:nvPicPr>
        <p:blipFill>
          <a:blip r:embed="rId3" cstate="print"/>
          <a:stretch>
            <a:fillRect/>
          </a:stretch>
        </p:blipFill>
        <p:spPr>
          <a:xfrm>
            <a:off x="390525" y="1973263"/>
            <a:ext cx="9931400" cy="41116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5543" name="Picture 2"/>
          <p:cNvPicPr>
            <a:picLocks noChangeAspect="1"/>
          </p:cNvPicPr>
          <p:nvPr/>
        </p:nvPicPr>
        <p:blipFill>
          <a:blip r:embed="rId3" cstate="print"/>
          <a:stretch>
            <a:fillRect/>
          </a:stretch>
        </p:blipFill>
        <p:spPr>
          <a:xfrm>
            <a:off x="357188" y="1981200"/>
            <a:ext cx="10212387" cy="4319588"/>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6567" name="Picture 2"/>
          <p:cNvPicPr>
            <a:picLocks noChangeAspect="1"/>
          </p:cNvPicPr>
          <p:nvPr/>
        </p:nvPicPr>
        <p:blipFill>
          <a:blip r:embed="rId3" cstate="print"/>
          <a:stretch>
            <a:fillRect/>
          </a:stretch>
        </p:blipFill>
        <p:spPr>
          <a:xfrm>
            <a:off x="485775" y="2197100"/>
            <a:ext cx="9809163" cy="22320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3" name="内容占位符 2"/>
          <p:cNvSpPr>
            <a:spLocks noGrp="1"/>
          </p:cNvSpPr>
          <p:nvPr>
            <p:ph idx="1"/>
          </p:nvPr>
        </p:nvSpPr>
        <p:spPr>
          <a:xfrm>
            <a:off x="1287754" y="1315234"/>
            <a:ext cx="7429552" cy="3786214"/>
          </a:xfrm>
        </p:spPr>
        <p:txBody>
          <a:bodyPr>
            <a:noAutofit/>
          </a:bodyPr>
          <a:lstStyle/>
          <a:p>
            <a:pPr lvl="0" fontAlgn="base">
              <a:lnSpc>
                <a:spcPct val="200000"/>
              </a:lnSpc>
              <a:spcAft>
                <a:spcPct val="0"/>
              </a:spcAft>
              <a:buNone/>
              <a:tabLst>
                <a:tab pos="2641600" algn="ctr"/>
                <a:tab pos="5270500" algn="r"/>
              </a:tabLst>
            </a:pPr>
            <a:r>
              <a:rPr lang="x-none" sz="3600" b="1" dirty="0" smtClean="0">
                <a:latin typeface="Times New Roman" panose="02020603050405020304" pitchFamily="18" charset="0"/>
                <a:cs typeface="Times New Roman" panose="02020603050405020304" pitchFamily="18" charset="0"/>
              </a:rPr>
              <a:t>§ </a:t>
            </a:r>
            <a:r>
              <a:rPr lang="zh-CN" altLang="zh-CN" sz="3600" b="1" dirty="0" smtClean="0">
                <a:latin typeface="Times New Roman" panose="02020603050405020304" pitchFamily="18" charset="0"/>
                <a:cs typeface="Times New Roman" panose="02020603050405020304" pitchFamily="18" charset="0"/>
              </a:rPr>
              <a:t>11.1 </a:t>
            </a:r>
            <a:r>
              <a:rPr lang="zh-CN" altLang="en-US" sz="3600" b="1" dirty="0" smtClean="0">
                <a:latin typeface="Times New Roman" panose="02020603050405020304" pitchFamily="18" charset="0"/>
                <a:cs typeface="Times New Roman" panose="02020603050405020304" pitchFamily="18" charset="0"/>
              </a:rPr>
              <a:t>引言</a:t>
            </a:r>
          </a:p>
          <a:p>
            <a:pPr>
              <a:lnSpc>
                <a:spcPct val="200000"/>
              </a:lnSpc>
              <a:buNone/>
            </a:pPr>
            <a:r>
              <a:rPr lang="x-none" sz="3600" b="1" dirty="0" smtClean="0">
                <a:latin typeface="Times New Roman" panose="02020603050405020304" pitchFamily="18" charset="0"/>
                <a:cs typeface="Times New Roman" panose="02020603050405020304" pitchFamily="18" charset="0"/>
              </a:rPr>
              <a:t>§11.2 非线性回归模型的分类</a:t>
            </a:r>
            <a:endParaRPr lang="x-none" altLang="en-US" sz="3600" b="1" dirty="0" smtClean="0">
              <a:latin typeface="Times New Roman" panose="02020603050405020304" pitchFamily="18" charset="0"/>
              <a:cs typeface="Times New Roman" panose="02020603050405020304" pitchFamily="18" charset="0"/>
            </a:endParaRPr>
          </a:p>
          <a:p>
            <a:pPr>
              <a:lnSpc>
                <a:spcPct val="200000"/>
              </a:lnSpc>
              <a:buNone/>
            </a:pPr>
            <a:r>
              <a:rPr lang="en-US" sz="3600" b="1" dirty="0" smtClean="0">
                <a:latin typeface="Times New Roman" panose="02020603050405020304" pitchFamily="18" charset="0"/>
                <a:cs typeface="Times New Roman" panose="02020603050405020304" pitchFamily="18" charset="0"/>
              </a:rPr>
              <a:t>§11.3</a:t>
            </a:r>
            <a:r>
              <a:rPr lang="zh-CN" altLang="en-US" sz="3600" b="1" dirty="0" smtClean="0">
                <a:latin typeface="Times New Roman" panose="02020603050405020304" pitchFamily="18" charset="0"/>
                <a:cs typeface="Times New Roman" panose="02020603050405020304" pitchFamily="18" charset="0"/>
              </a:rPr>
              <a:t>广义线性模型</a:t>
            </a:r>
          </a:p>
          <a:p>
            <a:pPr>
              <a:lnSpc>
                <a:spcPct val="200000"/>
              </a:lnSpc>
              <a:buNone/>
            </a:pPr>
            <a:r>
              <a:rPr lang="en-US" sz="3600" b="1" dirty="0" smtClean="0">
                <a:latin typeface="Times New Roman" panose="02020603050405020304" pitchFamily="18" charset="0"/>
                <a:cs typeface="Times New Roman" panose="02020603050405020304" pitchFamily="18" charset="0"/>
              </a:rPr>
              <a:t>§11.4</a:t>
            </a:r>
            <a:r>
              <a:rPr lang="zh-CN" altLang="en-US" sz="3600" b="1" dirty="0" smtClean="0">
                <a:latin typeface="Times New Roman" panose="02020603050405020304" pitchFamily="18" charset="0"/>
                <a:cs typeface="Times New Roman" panose="02020603050405020304" pitchFamily="18" charset="0"/>
              </a:rPr>
              <a:t>广义线性模型的统计推断</a:t>
            </a:r>
          </a:p>
          <a:p>
            <a:pPr>
              <a:lnSpc>
                <a:spcPct val="200000"/>
              </a:lnSpc>
              <a:buNone/>
            </a:pPr>
            <a:endParaRPr lang="zh-CN" altLang="en-US" sz="36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632710" cy="58356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3200" b="1" dirty="0">
                <a:solidFill>
                  <a:schemeClr val="tx2"/>
                </a:solidFill>
                <a:latin typeface="Times New Roman" panose="02020603050405020304" pitchFamily="18" charset="0"/>
              </a:rPr>
              <a:t>广义线性模型</a:t>
            </a:r>
          </a:p>
        </p:txBody>
      </p:sp>
      <p:pic>
        <p:nvPicPr>
          <p:cNvPr id="67591" name="Picture 2"/>
          <p:cNvPicPr>
            <a:picLocks noChangeAspect="1"/>
          </p:cNvPicPr>
          <p:nvPr/>
        </p:nvPicPr>
        <p:blipFill>
          <a:blip r:embed="rId3" cstate="print"/>
          <a:stretch>
            <a:fillRect/>
          </a:stretch>
        </p:blipFill>
        <p:spPr>
          <a:xfrm>
            <a:off x="357188" y="2193925"/>
            <a:ext cx="9937750" cy="381952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C:\Users\Administrator\Desktop\财大ppt模板\B10PPT模板（二）-09.jpg"/>
          <p:cNvPicPr>
            <a:picLocks noChangeAspect="1"/>
          </p:cNvPicPr>
          <p:nvPr/>
        </p:nvPicPr>
        <p:blipFill>
          <a:blip r:embed="rId2" cstate="print"/>
          <a:stretch>
            <a:fillRect/>
          </a:stretch>
        </p:blipFill>
        <p:spPr>
          <a:xfrm>
            <a:off x="449" y="-44446"/>
            <a:ext cx="10690915" cy="7605074"/>
          </a:xfrm>
          <a:prstGeom prst="rect">
            <a:avLst/>
          </a:prstGeom>
          <a:noFill/>
          <a:ln w="9525">
            <a:noFill/>
          </a:ln>
        </p:spPr>
      </p:pic>
      <p:sp>
        <p:nvSpPr>
          <p:cNvPr id="68611" name="标题 1"/>
          <p:cNvSpPr>
            <a:spLocks noGrp="1"/>
          </p:cNvSpPr>
          <p:nvPr>
            <p:ph type="title"/>
          </p:nvPr>
        </p:nvSpPr>
        <p:spPr>
          <a:xfrm>
            <a:off x="489358" y="2850911"/>
            <a:ext cx="9622617" cy="1260369"/>
          </a:xfrm>
        </p:spPr>
        <p:txBody>
          <a:bodyPr vert="horz" wrap="square" lIns="104297" tIns="52148" rIns="104297" bIns="52148" anchor="ctr">
            <a:normAutofit fontScale="90000"/>
          </a:bodyPr>
          <a:lstStyle/>
          <a:p>
            <a:pPr eaLnBrk="1" hangingPunct="1"/>
            <a:r>
              <a:rPr lang="zh-CN" altLang="en-US" sz="7200" dirty="0">
                <a:solidFill>
                  <a:srgbClr val="7C1D20"/>
                </a:solidFill>
                <a:latin typeface="微软雅黑" panose="020B0503020204020204" pitchFamily="34" charset="-122"/>
                <a:ea typeface="微软雅黑" panose="020B0503020204020204" pitchFamily="34" charset="-122"/>
              </a:rPr>
              <a:t>   谢  谢！</a:t>
            </a:r>
          </a:p>
        </p:txBody>
      </p:sp>
      <p:sp>
        <p:nvSpPr>
          <p:cNvPr id="68612" name="内容占位符 2"/>
          <p:cNvSpPr>
            <a:spLocks noGrp="1"/>
          </p:cNvSpPr>
          <p:nvPr>
            <p:ph idx="1"/>
          </p:nvPr>
        </p:nvSpPr>
        <p:spPr>
          <a:xfrm>
            <a:off x="535392" y="3995402"/>
            <a:ext cx="9622617" cy="714315"/>
          </a:xfrm>
        </p:spPr>
        <p:txBody>
          <a:bodyPr vert="horz" wrap="square" lIns="104297" tIns="52148" rIns="104297" bIns="52148" anchor="t"/>
          <a:lstStyle/>
          <a:p>
            <a:pPr algn="ctr" eaLnBrk="1" hangingPunct="1">
              <a:buNone/>
            </a:pPr>
            <a:r>
              <a:rPr lang="en-US" altLang="zh-CN" dirty="0">
                <a:solidFill>
                  <a:srgbClr val="7C1D20"/>
                </a:solidFill>
                <a:latin typeface="微软雅黑" panose="020B0503020204020204" pitchFamily="34" charset="-122"/>
                <a:ea typeface="微软雅黑" panose="020B0503020204020204" pitchFamily="34" charset="-122"/>
              </a:rPr>
              <a:t>Thank You</a:t>
            </a:r>
            <a:endParaRPr lang="zh-CN" altLang="en-US" dirty="0">
              <a:solidFill>
                <a:srgbClr val="7C1D20"/>
              </a:solidFill>
              <a:latin typeface="微软雅黑" panose="020B0503020204020204" pitchFamily="34" charset="-122"/>
              <a:ea typeface="微软雅黑" panose="020B0503020204020204" pitchFamily="34" charset="-122"/>
            </a:endParaRPr>
          </a:p>
        </p:txBody>
      </p:sp>
      <p:sp>
        <p:nvSpPr>
          <p:cNvPr id="5" name="页脚占位符 4"/>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4" name="内容占位符 3"/>
          <p:cNvSpPr>
            <a:spLocks noGrp="1"/>
          </p:cNvSpPr>
          <p:nvPr>
            <p:ph idx="1"/>
          </p:nvPr>
        </p:nvSpPr>
        <p:spPr>
          <a:xfrm>
            <a:off x="417478" y="1780367"/>
            <a:ext cx="10001320" cy="5500726"/>
          </a:xfrm>
        </p:spPr>
        <p:txBody>
          <a:bodyPr>
            <a:noAutofit/>
          </a:bodyPr>
          <a:lstStyle/>
          <a:p>
            <a:pPr lvl="0" fontAlgn="base">
              <a:lnSpc>
                <a:spcPct val="150000"/>
              </a:lnSpc>
              <a:spcAft>
                <a:spcPct val="0"/>
              </a:spcAft>
              <a:buNone/>
              <a:tabLst>
                <a:tab pos="2641600" algn="ctr"/>
                <a:tab pos="5270500" algn="r"/>
              </a:tabLst>
            </a:pPr>
            <a:r>
              <a:rPr lang="zh-CN" altLang="en-US" sz="2400" dirty="0" smtClean="0"/>
              <a:t>                </a:t>
            </a:r>
            <a:r>
              <a:rPr lang="zh-CN" altLang="en-US" sz="2400" dirty="0" smtClean="0">
                <a:latin typeface="Times New Roman" panose="02020603050405020304" pitchFamily="18" charset="0"/>
                <a:cs typeface="Times New Roman" panose="02020603050405020304" pitchFamily="18" charset="0"/>
              </a:rPr>
              <a:t>在前面几章的讨论中，我们看到线性回归模型在很多领域都得到了广泛的应用。然而，在实际问题中，严格的线性回归模型并不多见。在不少情况下，非线性模型可能更加符合实际。</a:t>
            </a:r>
            <a:endParaRPr lang="en-US" altLang="zh-CN" sz="2400" dirty="0" smtClean="0">
              <a:latin typeface="Times New Roman" panose="02020603050405020304" pitchFamily="18" charset="0"/>
              <a:cs typeface="Times New Roman" panose="02020603050405020304" pitchFamily="18" charset="0"/>
            </a:endParaRPr>
          </a:p>
          <a:p>
            <a:pPr lvl="0" fontAlgn="base">
              <a:lnSpc>
                <a:spcPct val="150000"/>
              </a:lnSpc>
              <a:spcAft>
                <a:spcPct val="0"/>
              </a:spcAft>
              <a:buNone/>
              <a:tabLst>
                <a:tab pos="2641600" algn="ctr"/>
                <a:tab pos="5270500" algn="r"/>
              </a:tabLst>
            </a:pPr>
            <a:r>
              <a:rPr lang="zh-CN" altLang="en-US" sz="2400" dirty="0" smtClean="0">
                <a:latin typeface="Times New Roman" panose="02020603050405020304" pitchFamily="18" charset="0"/>
                <a:cs typeface="Times New Roman" panose="02020603050405020304" pitchFamily="18" charset="0"/>
              </a:rPr>
              <a:t>              例如，著名的</a:t>
            </a:r>
            <a:r>
              <a:rPr lang="en-US" sz="2400" dirty="0" smtClean="0">
                <a:latin typeface="Times New Roman" panose="02020603050405020304" pitchFamily="18" charset="0"/>
                <a:cs typeface="Times New Roman" panose="02020603050405020304" pitchFamily="18" charset="0"/>
              </a:rPr>
              <a:t>Cobb-Douglas</a:t>
            </a:r>
            <a:r>
              <a:rPr lang="zh-CN" altLang="en-US" sz="2400" dirty="0" smtClean="0">
                <a:latin typeface="Times New Roman" panose="02020603050405020304" pitchFamily="18" charset="0"/>
                <a:cs typeface="Times New Roman" panose="02020603050405020304" pitchFamily="18" charset="0"/>
              </a:rPr>
              <a:t>生产函数模型为</a:t>
            </a:r>
            <a:r>
              <a:rPr lang="en-US"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，是以美国数学家</a:t>
            </a:r>
            <a:r>
              <a:rPr lang="en-US" sz="2400" dirty="0" smtClean="0">
                <a:latin typeface="Times New Roman" panose="02020603050405020304" pitchFamily="18" charset="0"/>
                <a:cs typeface="Times New Roman" panose="02020603050405020304" pitchFamily="18" charset="0"/>
              </a:rPr>
              <a:t>C</a:t>
            </a:r>
            <a:r>
              <a:rPr lang="zh-CN" altLang="en-US"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W</a:t>
            </a:r>
            <a:r>
              <a:rPr lang="zh-CN" altLang="en-US" sz="2400" dirty="0" smtClean="0">
                <a:latin typeface="Times New Roman" panose="02020603050405020304" pitchFamily="18" charset="0"/>
                <a:cs typeface="Times New Roman" panose="02020603050405020304" pitchFamily="18" charset="0"/>
              </a:rPr>
              <a:t>．柯布和经济学家保罗．</a:t>
            </a:r>
            <a:r>
              <a:rPr lang="en-US" sz="2400" dirty="0" smtClean="0">
                <a:latin typeface="Times New Roman" panose="02020603050405020304" pitchFamily="18" charset="0"/>
                <a:cs typeface="Times New Roman" panose="02020603050405020304" pitchFamily="18" charset="0"/>
              </a:rPr>
              <a:t>H</a:t>
            </a:r>
            <a:r>
              <a:rPr lang="zh-CN" altLang="en-US" sz="2400" dirty="0" smtClean="0">
                <a:latin typeface="Times New Roman" panose="02020603050405020304" pitchFamily="18" charset="0"/>
                <a:cs typeface="Times New Roman" panose="02020603050405020304" pitchFamily="18" charset="0"/>
              </a:rPr>
              <a:t>．道格拉斯的名字命名的，是在生产函数的一般形式上作出的改进，引入了技术资源这一因素。</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3" cstate="print"/>
          <a:stretch>
            <a:fillRect/>
          </a:stretch>
        </p:blipFill>
        <p:spPr>
          <a:xfrm>
            <a:off x="2037" y="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3" name="内容占位符 2"/>
          <p:cNvSpPr>
            <a:spLocks noGrp="1"/>
          </p:cNvSpPr>
          <p:nvPr>
            <p:ph idx="1"/>
          </p:nvPr>
        </p:nvSpPr>
        <p:spPr>
          <a:xfrm>
            <a:off x="417478" y="1780367"/>
            <a:ext cx="10001320" cy="5500726"/>
          </a:xfrm>
        </p:spPr>
        <p:txBody>
          <a:bodyPr>
            <a:noAutofit/>
          </a:bodyPr>
          <a:lstStyle/>
          <a:p>
            <a:pPr lvl="0" fontAlgn="base">
              <a:lnSpc>
                <a:spcPct val="150000"/>
              </a:lnSpc>
              <a:spcAft>
                <a:spcPct val="0"/>
              </a:spcAft>
              <a:buNone/>
              <a:tabLst>
                <a:tab pos="2641600" algn="ctr"/>
                <a:tab pos="5270500" algn="r"/>
              </a:tabLst>
            </a:pPr>
            <a:r>
              <a:rPr lang="zh-CN" altLang="en-US" sz="2400" dirty="0" smtClean="0"/>
              <a:t>            </a:t>
            </a:r>
            <a:r>
              <a:rPr lang="zh-CN" altLang="en-US" sz="2400" dirty="0" smtClean="0">
                <a:latin typeface="Times New Roman" panose="02020603050405020304" pitchFamily="18" charset="0"/>
                <a:cs typeface="Times New Roman" panose="02020603050405020304" pitchFamily="18" charset="0"/>
              </a:rPr>
              <a:t>例如：考察某种产品每百户家庭拥有量这一问题，在产品研制成功投入批量生产开始销售的初期，市场接受这一新产品需要一个过程，这时产品的销售量不会很大，每百户家庭的拥有量也增长缓慢。但随着用户对该产品的逐渐认同，其销售量也会逐渐的增加，在这一阶段每百户家庭的拥有量也将随之迅速增长，最后每百户家庭的拥有量将趋于一个饱和值。由此可见，这里的每百户家庭拥有量与时间的关系并不是线性的，而应该是先平坦、后陡峭、再平坦如此变化的一条</a:t>
            </a:r>
            <a:r>
              <a:rPr lang="en-US" sz="2400" dirty="0" smtClean="0">
                <a:latin typeface="Times New Roman" panose="02020603050405020304" pitchFamily="18" charset="0"/>
                <a:cs typeface="Times New Roman" panose="02020603050405020304" pitchFamily="18" charset="0"/>
              </a:rPr>
              <a:t>S</a:t>
            </a:r>
            <a:r>
              <a:rPr lang="zh-CN" altLang="en-US" sz="2400" dirty="0" smtClean="0">
                <a:latin typeface="Times New Roman" panose="02020603050405020304" pitchFamily="18" charset="0"/>
                <a:cs typeface="Times New Roman" panose="02020603050405020304" pitchFamily="18" charset="0"/>
              </a:rPr>
              <a:t>型曲线，模型为</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6385" name="Object 1"/>
          <p:cNvGraphicFramePr>
            <a:graphicFrameLocks noChangeAspect="1"/>
          </p:cNvGraphicFramePr>
          <p:nvPr/>
        </p:nvGraphicFramePr>
        <p:xfrm>
          <a:off x="2846370" y="5709457"/>
          <a:ext cx="3357586" cy="514352"/>
        </p:xfrm>
        <a:graphic>
          <a:graphicData uri="http://schemas.openxmlformats.org/presentationml/2006/ole">
            <p:oleObj spid="_x0000_s25602" name="Equation" r:id="rId4" imgW="31394400" imgH="5486400" progId="Equation.DSMT4">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508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4" name="内容占位符 3"/>
          <p:cNvSpPr>
            <a:spLocks noGrp="1"/>
          </p:cNvSpPr>
          <p:nvPr>
            <p:ph idx="1"/>
          </p:nvPr>
        </p:nvSpPr>
        <p:spPr>
          <a:xfrm>
            <a:off x="703230" y="1851805"/>
            <a:ext cx="9215502" cy="5500726"/>
          </a:xfrm>
        </p:spPr>
        <p:txBody>
          <a:bodyPr>
            <a:noAutofit/>
          </a:bodyPr>
          <a:lstStyle/>
          <a:p>
            <a:pPr>
              <a:lnSpc>
                <a:spcPct val="150000"/>
              </a:lnSpc>
            </a:pPr>
            <a:r>
              <a:rPr lang="zh-CN" altLang="en-US" sz="2400" dirty="0" smtClean="0"/>
              <a:t>           一般而言，大部分的非线性关系可以通过一些简单的数学处理，转化为数学上的线性关系，从而可以运用线性回归的方法进行处理。根据模型是否能够转化为线性模型，非线性模型可以分为两大类：    </a:t>
            </a:r>
            <a:r>
              <a:rPr lang="zh-CN" altLang="en-US" sz="2400" b="1" dirty="0" smtClean="0">
                <a:solidFill>
                  <a:srgbClr val="7C1D20"/>
                </a:solidFill>
              </a:rPr>
              <a:t>可直接线性化的非线性回归模型和不可直接线性化的非线性回归模型。</a:t>
            </a:r>
            <a:endParaRPr lang="zh-CN" altLang="en-US" sz="2400" b="1" dirty="0">
              <a:solidFill>
                <a:srgbClr val="7C1D2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508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309812" cy="58102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en-US" altLang="zh-CN" sz="3200" b="1" dirty="0">
                <a:solidFill>
                  <a:schemeClr val="tx2"/>
                </a:solidFill>
                <a:latin typeface="Times New Roman" panose="02020603050405020304" pitchFamily="18" charset="0"/>
              </a:rPr>
              <a:t>Poisson</a:t>
            </a:r>
            <a:r>
              <a:rPr lang="zh-CN" altLang="en-US" sz="3200" b="1" dirty="0">
                <a:solidFill>
                  <a:schemeClr val="tx2"/>
                </a:solidFill>
                <a:latin typeface="Times New Roman" panose="02020603050405020304" pitchFamily="18" charset="0"/>
              </a:rPr>
              <a:t>回归</a:t>
            </a:r>
          </a:p>
        </p:txBody>
      </p:sp>
      <p:pic>
        <p:nvPicPr>
          <p:cNvPr id="53255" name="Picture 2"/>
          <p:cNvPicPr>
            <a:picLocks noChangeAspect="1"/>
          </p:cNvPicPr>
          <p:nvPr/>
        </p:nvPicPr>
        <p:blipFill>
          <a:blip r:embed="rId3" cstate="print"/>
          <a:stretch>
            <a:fillRect/>
          </a:stretch>
        </p:blipFill>
        <p:spPr>
          <a:xfrm>
            <a:off x="354013" y="2082800"/>
            <a:ext cx="10018712" cy="38576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508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309812" cy="58102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en-US" altLang="zh-CN" sz="3200" b="1" dirty="0">
                <a:solidFill>
                  <a:schemeClr val="tx2"/>
                </a:solidFill>
                <a:latin typeface="Times New Roman" panose="02020603050405020304" pitchFamily="18" charset="0"/>
              </a:rPr>
              <a:t>Poisson</a:t>
            </a:r>
            <a:r>
              <a:rPr lang="zh-CN" altLang="en-US" sz="3200" b="1" dirty="0">
                <a:solidFill>
                  <a:schemeClr val="tx2"/>
                </a:solidFill>
                <a:latin typeface="Times New Roman" panose="02020603050405020304" pitchFamily="18" charset="0"/>
              </a:rPr>
              <a:t>回归</a:t>
            </a:r>
          </a:p>
        </p:txBody>
      </p:sp>
      <p:pic>
        <p:nvPicPr>
          <p:cNvPr id="54279" name="Picture 2"/>
          <p:cNvPicPr>
            <a:picLocks noChangeAspect="1"/>
          </p:cNvPicPr>
          <p:nvPr/>
        </p:nvPicPr>
        <p:blipFill>
          <a:blip r:embed="rId3" cstate="print"/>
          <a:stretch>
            <a:fillRect/>
          </a:stretch>
        </p:blipFill>
        <p:spPr>
          <a:xfrm>
            <a:off x="342900" y="2124075"/>
            <a:ext cx="9807575" cy="230505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508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309812" cy="58102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en-US" altLang="zh-CN" sz="3200" b="1" dirty="0">
                <a:solidFill>
                  <a:schemeClr val="tx2"/>
                </a:solidFill>
                <a:latin typeface="Times New Roman" panose="02020603050405020304" pitchFamily="18" charset="0"/>
              </a:rPr>
              <a:t>Poisson</a:t>
            </a:r>
            <a:r>
              <a:rPr lang="zh-CN" altLang="en-US" sz="3200" b="1" dirty="0">
                <a:solidFill>
                  <a:schemeClr val="tx2"/>
                </a:solidFill>
                <a:latin typeface="Times New Roman" panose="02020603050405020304" pitchFamily="18" charset="0"/>
              </a:rPr>
              <a:t>回归</a:t>
            </a:r>
          </a:p>
        </p:txBody>
      </p:sp>
      <p:pic>
        <p:nvPicPr>
          <p:cNvPr id="55303" name="Picture 2"/>
          <p:cNvPicPr>
            <a:picLocks noChangeAspect="1"/>
          </p:cNvPicPr>
          <p:nvPr/>
        </p:nvPicPr>
        <p:blipFill>
          <a:blip r:embed="rId3" cstate="print"/>
          <a:stretch>
            <a:fillRect/>
          </a:stretch>
        </p:blipFill>
        <p:spPr>
          <a:xfrm>
            <a:off x="360363" y="1969135"/>
            <a:ext cx="9971087" cy="46799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财大ppt模板\B10PPT模板（二）-08.jpg"/>
          <p:cNvPicPr>
            <a:picLocks noChangeAspect="1"/>
          </p:cNvPicPr>
          <p:nvPr/>
        </p:nvPicPr>
        <p:blipFill>
          <a:blip r:embed="rId2" cstate="print"/>
          <a:stretch>
            <a:fillRect/>
          </a:stretch>
        </p:blipFill>
        <p:spPr>
          <a:xfrm>
            <a:off x="2037" y="-5080"/>
            <a:ext cx="10690914" cy="7357445"/>
          </a:xfrm>
          <a:prstGeom prst="rect">
            <a:avLst/>
          </a:prstGeom>
          <a:noFill/>
          <a:ln w="9525">
            <a:noFill/>
          </a:ln>
        </p:spPr>
      </p:pic>
      <p:sp>
        <p:nvSpPr>
          <p:cNvPr id="52227" name="Rectangle 2"/>
          <p:cNvSpPr txBox="1"/>
          <p:nvPr/>
        </p:nvSpPr>
        <p:spPr>
          <a:xfrm>
            <a:off x="1837033" y="107941"/>
            <a:ext cx="7019335" cy="1368310"/>
          </a:xfrm>
          <a:prstGeom prst="rect">
            <a:avLst/>
          </a:prstGeom>
          <a:noFill/>
          <a:ln w="9525">
            <a:noFill/>
          </a:ln>
        </p:spPr>
        <p:txBody>
          <a:bodyPr lIns="104297" tIns="52148" rIns="104297" bIns="52148" anchor="ct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algn="ctr" eaLnBrk="1" hangingPunct="1">
              <a:spcBef>
                <a:spcPct val="0"/>
              </a:spcBef>
              <a:buNone/>
            </a:pPr>
            <a:endParaRPr lang="en-US" altLang="zh-CN" sz="3200" dirty="0"/>
          </a:p>
        </p:txBody>
      </p:sp>
      <p:sp>
        <p:nvSpPr>
          <p:cNvPr id="8" name="页脚占位符 7"/>
          <p:cNvSpPr txBox="1">
            <a:spLocks noGrp="1"/>
          </p:cNvSpPr>
          <p:nvPr>
            <p:ph type="ftr" sz="quarter" idx="11"/>
          </p:nvPr>
        </p:nvSpPr>
        <p:spPr>
          <a:noFill/>
        </p:spPr>
        <p:txBody>
          <a:bodyPr vert="horz" wrap="square" lIns="104297" tIns="52148" rIns="104297" bIns="52148" numCol="1" rtlCol="0" anchor="ctr" anchorCtr="0" compatLnSpc="1"/>
          <a:lstStyle/>
          <a:p>
            <a:pPr marL="0" marR="0" lvl="0" indent="0" algn="ctr" defTabSz="104267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a:ln>
                  <a:noFill/>
                </a:ln>
                <a:solidFill>
                  <a:schemeClr val="tx1">
                    <a:tint val="75000"/>
                  </a:schemeClr>
                </a:solidFill>
                <a:effectLst/>
                <a:uLnTx/>
                <a:uFillTx/>
                <a:latin typeface="+mn-lt"/>
                <a:ea typeface="+mn-ea"/>
                <a:cs typeface="+mn-cs"/>
              </a:rPr>
              <a:t>上海财经大学统计与管理学院</a:t>
            </a:r>
          </a:p>
        </p:txBody>
      </p:sp>
      <p:sp>
        <p:nvSpPr>
          <p:cNvPr id="52229" name="矩形 6"/>
          <p:cNvSpPr/>
          <p:nvPr/>
        </p:nvSpPr>
        <p:spPr>
          <a:xfrm>
            <a:off x="1837033" y="0"/>
            <a:ext cx="6610350" cy="768350"/>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zh-CN" altLang="en-US" sz="4400" b="1" dirty="0"/>
              <a:t>第十一章  非线性回归模型</a:t>
            </a:r>
          </a:p>
        </p:txBody>
      </p:sp>
      <p:sp>
        <p:nvSpPr>
          <p:cNvPr id="53254" name="Rectangle 3"/>
          <p:cNvSpPr/>
          <p:nvPr/>
        </p:nvSpPr>
        <p:spPr>
          <a:xfrm>
            <a:off x="1836738" y="1138238"/>
            <a:ext cx="2309812" cy="581025"/>
          </a:xfrm>
          <a:prstGeom prst="rect">
            <a:avLst/>
          </a:prstGeom>
          <a:noFill/>
          <a:ln w="9525">
            <a:noFill/>
          </a:ln>
        </p:spPr>
        <p:txBody>
          <a:bodyPr wrap="none">
            <a:spAutoFit/>
          </a:bodyPr>
          <a:lstStyle>
            <a:lvl1pPr marL="390525" indent="-390525" algn="l" defTabSz="1042670"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1pPr>
            <a:lvl2pPr marL="846455" indent="-325755" algn="l" defTabSz="104267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2pPr>
            <a:lvl3pPr marL="1303655" indent="-260350" algn="l" defTabSz="104267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82435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46325" indent="-260350" algn="l" defTabSz="104267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stStyle>
          <a:p>
            <a:pPr marL="0" lvl="0" indent="0" eaLnBrk="1" hangingPunct="1">
              <a:spcBef>
                <a:spcPct val="0"/>
              </a:spcBef>
              <a:buNone/>
            </a:pPr>
            <a:r>
              <a:rPr lang="en-US" altLang="zh-CN" sz="3200" b="1" dirty="0">
                <a:solidFill>
                  <a:schemeClr val="tx2"/>
                </a:solidFill>
                <a:latin typeface="Times New Roman" panose="02020603050405020304" pitchFamily="18" charset="0"/>
              </a:rPr>
              <a:t>Poisson</a:t>
            </a:r>
            <a:r>
              <a:rPr lang="zh-CN" altLang="en-US" sz="3200" b="1" dirty="0">
                <a:solidFill>
                  <a:schemeClr val="tx2"/>
                </a:solidFill>
                <a:latin typeface="Times New Roman" panose="02020603050405020304" pitchFamily="18" charset="0"/>
              </a:rPr>
              <a:t>回归</a:t>
            </a:r>
          </a:p>
        </p:txBody>
      </p:sp>
      <p:pic>
        <p:nvPicPr>
          <p:cNvPr id="56327" name="Picture 2"/>
          <p:cNvPicPr>
            <a:picLocks noChangeAspect="1"/>
          </p:cNvPicPr>
          <p:nvPr/>
        </p:nvPicPr>
        <p:blipFill>
          <a:blip r:embed="rId3" cstate="print"/>
          <a:stretch>
            <a:fillRect/>
          </a:stretch>
        </p:blipFill>
        <p:spPr>
          <a:xfrm>
            <a:off x="450850" y="2166938"/>
            <a:ext cx="10096500" cy="3887787"/>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615</Words>
  <Application>Microsoft Office PowerPoint</Application>
  <PresentationFormat>自定义</PresentationFormat>
  <Paragraphs>71</Paragraphs>
  <Slides>21</Slides>
  <Notes>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21</vt:i4>
      </vt:variant>
    </vt:vector>
  </HeadingPairs>
  <TitlesOfParts>
    <vt:vector size="24" baseType="lpstr">
      <vt:lpstr>Office 主题</vt:lpstr>
      <vt:lpstr>Equation</vt:lpstr>
      <vt:lpstr>MathType 5.0 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   谢  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上海财经大学PPT主标题</dc:title>
  <dc:creator>admin</dc:creator>
  <cp:lastModifiedBy>admin</cp:lastModifiedBy>
  <cp:revision>19</cp:revision>
  <dcterms:created xsi:type="dcterms:W3CDTF">2016-12-19T01:38:00Z</dcterms:created>
  <dcterms:modified xsi:type="dcterms:W3CDTF">2017-12-12T19:37:47Z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